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73" r:id="rId3"/>
    <p:sldId id="274" r:id="rId4"/>
    <p:sldId id="279" r:id="rId5"/>
    <p:sldId id="272" r:id="rId6"/>
    <p:sldId id="271" r:id="rId7"/>
    <p:sldId id="265" r:id="rId8"/>
    <p:sldId id="261" r:id="rId9"/>
    <p:sldId id="268" r:id="rId10"/>
    <p:sldId id="276" r:id="rId11"/>
    <p:sldId id="275" r:id="rId12"/>
    <p:sldId id="263" r:id="rId13"/>
    <p:sldId id="277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2907" autoAdjust="0"/>
  </p:normalViewPr>
  <p:slideViewPr>
    <p:cSldViewPr snapToGrid="0">
      <p:cViewPr varScale="1">
        <p:scale>
          <a:sx n="60" d="100"/>
          <a:sy n="60" d="100"/>
        </p:scale>
        <p:origin x="-2083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AA8CE41-4E3A-421E-9544-933573572C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9775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773461-9CFD-41C6-BF25-9997C26EAB3A}" type="slidenum">
              <a:rPr lang="en-US"/>
              <a:pPr/>
              <a:t>1</a:t>
            </a:fld>
            <a:endParaRPr lang="en-US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We will learn</a:t>
            </a:r>
            <a:r>
              <a:rPr lang="en-US" sz="2000" baseline="0" dirty="0" smtClean="0">
                <a:latin typeface="Calibri" pitchFamily="34" charset="0"/>
                <a:cs typeface="Calibri" pitchFamily="34" charset="0"/>
              </a:rPr>
              <a:t> how to create HTML links using the &lt;a&gt; tag and its </a:t>
            </a:r>
            <a:r>
              <a:rPr lang="en-US" sz="2000" i="1" baseline="0" dirty="0" err="1" smtClean="0">
                <a:latin typeface="Calibri" pitchFamily="34" charset="0"/>
                <a:cs typeface="Calibri" pitchFamily="34" charset="0"/>
              </a:rPr>
              <a:t>href</a:t>
            </a:r>
            <a:r>
              <a:rPr lang="en-US" sz="2000" baseline="0" dirty="0" smtClean="0">
                <a:latin typeface="Calibri" pitchFamily="34" charset="0"/>
                <a:cs typeface="Calibri" pitchFamily="34" charset="0"/>
              </a:rPr>
              <a:t> attribute.  </a:t>
            </a:r>
          </a:p>
          <a:p>
            <a:endParaRPr lang="en-US" sz="2000" baseline="0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2000" baseline="0" dirty="0" smtClean="0">
                <a:latin typeface="Calibri" pitchFamily="34" charset="0"/>
                <a:cs typeface="Calibri" pitchFamily="34" charset="0"/>
              </a:rPr>
              <a:t>We will differentiate between creating links to pages on external servers and pages that are stored on the same server as the page we are creating.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B23F76-B5F8-4188-8194-CA8DA8F5EDB8}" type="slidenum">
              <a:rPr lang="en-US"/>
              <a:pPr/>
              <a:t>2</a:t>
            </a:fld>
            <a:endParaRPr lang="en-US"/>
          </a:p>
        </p:txBody>
      </p:sp>
      <p:sp>
        <p:nvSpPr>
          <p:cNvPr id="19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baseline="0" dirty="0" smtClean="0">
                <a:latin typeface="+mj-lt"/>
              </a:rPr>
              <a:t>Creating hyperlinks is a Web development skill.</a:t>
            </a:r>
            <a:endParaRPr lang="en-US" sz="2000" dirty="0">
              <a:latin typeface="+mj-lt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81DCFF-0263-4114-93CE-A0F8783477A7}" type="slidenum">
              <a:rPr lang="en-US"/>
              <a:pPr/>
              <a:t>3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aseline="0" dirty="0" smtClean="0">
                <a:latin typeface="+mj-lt"/>
              </a:rPr>
              <a:t>A hypertext has embedded links, and you can jump from page to page by clicking on a link.</a:t>
            </a:r>
          </a:p>
          <a:p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We</a:t>
            </a:r>
            <a:r>
              <a:rPr lang="en-US" sz="2000" baseline="0" dirty="0" smtClean="0">
                <a:latin typeface="+mj-lt"/>
              </a:rPr>
              <a:t> can c</a:t>
            </a:r>
            <a:r>
              <a:rPr lang="en-US" sz="2000" dirty="0" smtClean="0">
                <a:latin typeface="+mj-lt"/>
              </a:rPr>
              <a:t>ontrast</a:t>
            </a:r>
            <a:r>
              <a:rPr lang="en-US" sz="2000" baseline="0" dirty="0" smtClean="0">
                <a:latin typeface="+mj-lt"/>
              </a:rPr>
              <a:t> that to a conventional l</a:t>
            </a:r>
            <a:r>
              <a:rPr lang="en-US" sz="2000" dirty="0" smtClean="0">
                <a:latin typeface="+mj-lt"/>
              </a:rPr>
              <a:t>inear text, like a book or magazine article.</a:t>
            </a:r>
          </a:p>
          <a:p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A linear text</a:t>
            </a:r>
            <a:r>
              <a:rPr lang="en-US" sz="2000" baseline="0" dirty="0" smtClean="0">
                <a:latin typeface="+mj-lt"/>
              </a:rPr>
              <a:t> is intended to be read from page one to page two and so forth to the end.</a:t>
            </a:r>
          </a:p>
          <a:p>
            <a:endParaRPr lang="en-US" sz="2000" baseline="0" dirty="0" smtClean="0">
              <a:latin typeface="+mj-lt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smtClean="0">
                <a:latin typeface="+mj-lt"/>
              </a:rPr>
              <a:t>You could think of the World Wide Web as a huge</a:t>
            </a:r>
            <a:r>
              <a:rPr lang="en-US" sz="2000" baseline="0" dirty="0" smtClean="0">
                <a:latin typeface="+mj-lt"/>
              </a:rPr>
              <a:t> hypertext with trillions of linked pages.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baseline="0" dirty="0" smtClean="0">
              <a:latin typeface="+mj-lt"/>
            </a:endParaRPr>
          </a:p>
          <a:p>
            <a:r>
              <a:rPr lang="en-US" sz="2000" baseline="0" dirty="0" smtClean="0">
                <a:latin typeface="+mj-lt"/>
              </a:rPr>
              <a:t>Let’s look at a link example and the HTML needed to create it.</a:t>
            </a:r>
            <a:endParaRPr lang="en-US" sz="2000" dirty="0">
              <a:latin typeface="+mj-lt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>
                <a:latin typeface="+mj-lt"/>
              </a:rPr>
              <a:t>To create</a:t>
            </a:r>
            <a:r>
              <a:rPr lang="en-US" sz="2000" baseline="0" dirty="0" smtClean="0">
                <a:latin typeface="+mj-lt"/>
              </a:rPr>
              <a:t> a link, you must specify two things, the link text and the destination or target.</a:t>
            </a:r>
          </a:p>
          <a:p>
            <a:endParaRPr lang="en-US" sz="2000" baseline="0" dirty="0" smtClean="0">
              <a:latin typeface="+mj-lt"/>
            </a:endParaRPr>
          </a:p>
          <a:p>
            <a:r>
              <a:rPr lang="en-US" sz="2000" baseline="0" dirty="0" smtClean="0">
                <a:latin typeface="+mj-lt"/>
              </a:rPr>
              <a:t>The link text, </a:t>
            </a:r>
            <a:r>
              <a:rPr lang="en-US" sz="2000" i="1" baseline="0" dirty="0" smtClean="0">
                <a:latin typeface="+mj-lt"/>
              </a:rPr>
              <a:t>ABC prices</a:t>
            </a:r>
            <a:r>
              <a:rPr lang="en-US" sz="2000" baseline="0" dirty="0" smtClean="0">
                <a:latin typeface="+mj-lt"/>
              </a:rPr>
              <a:t> in this example is displayed with an underline to show that it is a link.</a:t>
            </a:r>
          </a:p>
          <a:p>
            <a:endParaRPr lang="en-US" sz="2000" baseline="0" dirty="0" smtClean="0">
              <a:latin typeface="+mj-lt"/>
            </a:endParaRPr>
          </a:p>
          <a:p>
            <a:r>
              <a:rPr lang="en-US" sz="2000" baseline="0" dirty="0" smtClean="0">
                <a:latin typeface="+mj-lt"/>
              </a:rPr>
              <a:t>The destination appears in the status line at the bottom of the browser screen when the cursor rolls over the link text.</a:t>
            </a:r>
          </a:p>
          <a:p>
            <a:endParaRPr lang="en-US" sz="2000" baseline="0" dirty="0" smtClean="0">
              <a:latin typeface="+mj-lt"/>
            </a:endParaRPr>
          </a:p>
          <a:p>
            <a:r>
              <a:rPr lang="en-US" sz="2000" baseline="0" dirty="0" smtClean="0">
                <a:latin typeface="+mj-lt"/>
              </a:rPr>
              <a:t>It is a page called </a:t>
            </a:r>
            <a:r>
              <a:rPr lang="en-US" sz="2000" i="1" baseline="0" dirty="0" smtClean="0">
                <a:latin typeface="+mj-lt"/>
              </a:rPr>
              <a:t>prices.htm</a:t>
            </a:r>
            <a:r>
              <a:rPr lang="en-US" sz="2000" baseline="0" dirty="0" smtClean="0">
                <a:latin typeface="+mj-lt"/>
              </a:rPr>
              <a:t> on a server with the domain name </a:t>
            </a:r>
            <a:r>
              <a:rPr lang="en-US" sz="2000" i="1" baseline="0" dirty="0" smtClean="0">
                <a:latin typeface="+mj-lt"/>
              </a:rPr>
              <a:t>www.abc.com</a:t>
            </a:r>
            <a:r>
              <a:rPr lang="en-US" sz="2000" baseline="0" dirty="0" smtClean="0">
                <a:latin typeface="+mj-lt"/>
              </a:rPr>
              <a:t>.</a:t>
            </a:r>
            <a:endParaRPr lang="en-US" sz="20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A8CE41-4E3A-421E-9544-933573572CA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8684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73982E-DA61-4C19-BED3-DD33024FE5E8}" type="slidenum">
              <a:rPr lang="en-US"/>
              <a:pPr/>
              <a:t>6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>
                <a:latin typeface="+mj-lt"/>
              </a:rPr>
              <a:t>The &lt;a&gt; </a:t>
            </a:r>
            <a:r>
              <a:rPr lang="en-US" sz="2000" baseline="0" dirty="0" smtClean="0">
                <a:latin typeface="+mj-lt"/>
              </a:rPr>
              <a:t>tag is used to create a link.</a:t>
            </a:r>
          </a:p>
          <a:p>
            <a:endParaRPr lang="en-US" sz="2000" baseline="0" dirty="0" smtClean="0">
              <a:latin typeface="+mj-lt"/>
            </a:endParaRPr>
          </a:p>
          <a:p>
            <a:r>
              <a:rPr lang="en-US" sz="2000" baseline="0" dirty="0" smtClean="0">
                <a:latin typeface="+mj-lt"/>
              </a:rPr>
              <a:t>That may sound like a strange name to use – why not call it the tag “link” for example?</a:t>
            </a:r>
          </a:p>
          <a:p>
            <a:endParaRPr lang="en-US" sz="2000" baseline="0" dirty="0" smtClean="0">
              <a:latin typeface="+mj-lt"/>
            </a:endParaRPr>
          </a:p>
          <a:p>
            <a:r>
              <a:rPr lang="en-US" sz="2000" baseline="0" dirty="0" smtClean="0">
                <a:latin typeface="+mj-lt"/>
              </a:rPr>
              <a:t>Tim Berners Lee, who invented HTML and the Web protocol, was thinking that this was the “anchor point” for the link.</a:t>
            </a:r>
          </a:p>
          <a:p>
            <a:endParaRPr lang="en-US" sz="2000" baseline="0" dirty="0" smtClean="0">
              <a:latin typeface="+mj-lt"/>
            </a:endParaRPr>
          </a:p>
          <a:p>
            <a:r>
              <a:rPr lang="en-US" sz="2000" baseline="0" dirty="0" smtClean="0">
                <a:latin typeface="+mj-lt"/>
              </a:rPr>
              <a:t>The </a:t>
            </a:r>
            <a:r>
              <a:rPr lang="en-US" sz="2000" i="1" baseline="0" dirty="0" err="1" smtClean="0">
                <a:latin typeface="+mj-lt"/>
              </a:rPr>
              <a:t>href</a:t>
            </a:r>
            <a:r>
              <a:rPr lang="en-US" sz="2000" baseline="0" dirty="0" smtClean="0">
                <a:latin typeface="+mj-lt"/>
              </a:rPr>
              <a:t> attribute of the a tag specifies the link destination -- </a:t>
            </a:r>
            <a:r>
              <a:rPr lang="en-US" sz="2000" i="1" baseline="0" dirty="0" smtClean="0">
                <a:latin typeface="+mj-lt"/>
              </a:rPr>
              <a:t>http://www.abc.com/prices.htm</a:t>
            </a:r>
            <a:r>
              <a:rPr lang="en-US" sz="2000" baseline="0" dirty="0" smtClean="0">
                <a:latin typeface="+mj-lt"/>
              </a:rPr>
              <a:t> in this example. </a:t>
            </a:r>
          </a:p>
          <a:p>
            <a:endParaRPr lang="en-US" sz="2000" baseline="0" dirty="0" smtClean="0">
              <a:latin typeface="+mj-lt"/>
            </a:endParaRPr>
          </a:p>
          <a:p>
            <a:r>
              <a:rPr lang="en-US" sz="2000" baseline="0" dirty="0" smtClean="0">
                <a:latin typeface="+mj-lt"/>
              </a:rPr>
              <a:t>That says we want to go to the page called “prices.htm” on the Web server with the domain name </a:t>
            </a:r>
            <a:r>
              <a:rPr lang="en-US" sz="2000" i="1" baseline="0" dirty="0" smtClean="0">
                <a:latin typeface="+mj-lt"/>
              </a:rPr>
              <a:t>www.abc.com</a:t>
            </a:r>
            <a:r>
              <a:rPr lang="en-US" sz="2000" baseline="0" dirty="0" smtClean="0">
                <a:latin typeface="+mj-lt"/>
              </a:rPr>
              <a:t>.</a:t>
            </a:r>
          </a:p>
          <a:p>
            <a:endParaRPr lang="en-US" sz="2000" baseline="0" dirty="0" smtClean="0">
              <a:latin typeface="+mj-lt"/>
            </a:endParaRPr>
          </a:p>
          <a:p>
            <a:r>
              <a:rPr lang="en-US" sz="2000" baseline="0" dirty="0" smtClean="0">
                <a:latin typeface="+mj-lt"/>
              </a:rPr>
              <a:t>The link text is between the end of the &lt;a&gt; tag and the &lt;/a&gt; which ends the link.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871CB7-0A04-43E7-80CE-D2FDF3B586D8}" type="slidenum">
              <a:rPr lang="en-US"/>
              <a:pPr/>
              <a:t>7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>
                <a:latin typeface="+mj-lt"/>
              </a:rPr>
              <a:t>This is the general form of the &lt;a&gt; tag and its </a:t>
            </a:r>
            <a:r>
              <a:rPr lang="en-US" sz="2000" i="1" dirty="0" err="1" smtClean="0">
                <a:latin typeface="+mj-lt"/>
              </a:rPr>
              <a:t>href</a:t>
            </a:r>
            <a:r>
              <a:rPr lang="en-US" sz="2000" dirty="0" smtClean="0">
                <a:latin typeface="+mj-lt"/>
              </a:rPr>
              <a:t> attribute, which we saw in</a:t>
            </a:r>
            <a:r>
              <a:rPr lang="en-US" sz="2000" baseline="0" dirty="0" smtClean="0">
                <a:latin typeface="+mj-lt"/>
              </a:rPr>
              <a:t> the previous example.</a:t>
            </a:r>
            <a:endParaRPr lang="en-US" sz="2000" dirty="0">
              <a:latin typeface="+mj-lt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1BA93D-7987-4AF2-975F-9804AB94A755}" type="slidenum">
              <a:rPr lang="en-US"/>
              <a:pPr/>
              <a:t>8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>
                <a:latin typeface="+mj-lt"/>
              </a:rPr>
              <a:t>When</a:t>
            </a:r>
            <a:r>
              <a:rPr lang="en-US" sz="2000" baseline="0" dirty="0" smtClean="0">
                <a:latin typeface="+mj-lt"/>
              </a:rPr>
              <a:t> linking to a page that is on a different server, you must include the </a:t>
            </a:r>
            <a:r>
              <a:rPr lang="en-US" sz="2000" i="1" kern="1200" baseline="0" dirty="0" smtClean="0">
                <a:solidFill>
                  <a:schemeClr val="tx1"/>
                </a:solidFill>
                <a:latin typeface="+mj-lt"/>
                <a:ea typeface="+mn-ea"/>
                <a:cs typeface="Arial" charset="0"/>
              </a:rPr>
              <a:t>http://</a:t>
            </a:r>
            <a:r>
              <a:rPr lang="en-US" sz="2000" baseline="0" dirty="0" smtClean="0">
                <a:latin typeface="+mj-lt"/>
              </a:rPr>
              <a:t> followed by the domain name of the server.</a:t>
            </a:r>
            <a:endParaRPr lang="en-US" sz="2000" dirty="0">
              <a:latin typeface="+mj-lt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243091-1DF3-4E3E-85CE-60ED4D8D395F}" type="slidenum">
              <a:rPr lang="en-US"/>
              <a:pPr/>
              <a:t>9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>
                <a:latin typeface="+mj-lt"/>
              </a:rPr>
              <a:t>If the link is to a page</a:t>
            </a:r>
            <a:r>
              <a:rPr lang="en-US" sz="2000" baseline="0" dirty="0" smtClean="0">
                <a:latin typeface="+mj-lt"/>
              </a:rPr>
              <a:t> or object that is stored at your own site, you should </a:t>
            </a:r>
            <a:r>
              <a:rPr lang="en-US" sz="2000" i="1" baseline="0" dirty="0" smtClean="0">
                <a:latin typeface="+mj-lt"/>
              </a:rPr>
              <a:t>not</a:t>
            </a:r>
            <a:r>
              <a:rPr lang="en-US" sz="2000" baseline="0" dirty="0" smtClean="0">
                <a:latin typeface="+mj-lt"/>
              </a:rPr>
              <a:t> include the </a:t>
            </a:r>
            <a:r>
              <a:rPr lang="en-US" sz="2000" i="1" kern="1200" baseline="0" dirty="0" smtClean="0">
                <a:solidFill>
                  <a:schemeClr val="tx1"/>
                </a:solidFill>
                <a:latin typeface="+mj-lt"/>
                <a:ea typeface="+mn-ea"/>
                <a:cs typeface="Arial" charset="0"/>
              </a:rPr>
              <a:t>http://</a:t>
            </a:r>
            <a:r>
              <a:rPr lang="en-US" sz="2000" baseline="0" dirty="0" smtClean="0">
                <a:latin typeface="+mj-lt"/>
              </a:rPr>
              <a:t> and server name.</a:t>
            </a:r>
          </a:p>
          <a:p>
            <a:endParaRPr lang="en-US" sz="2000" baseline="0" dirty="0" smtClean="0">
              <a:latin typeface="+mj-lt"/>
            </a:endParaRPr>
          </a:p>
          <a:p>
            <a:r>
              <a:rPr lang="en-US" sz="2000" baseline="0" dirty="0" smtClean="0">
                <a:latin typeface="+mj-lt"/>
              </a:rPr>
              <a:t>Simply give the name of the file you wish to include on your page. </a:t>
            </a:r>
          </a:p>
          <a:p>
            <a:endParaRPr lang="en-US" sz="2000" baseline="0" dirty="0" smtClean="0">
              <a:latin typeface="+mj-lt"/>
            </a:endParaRPr>
          </a:p>
          <a:p>
            <a:r>
              <a:rPr lang="en-US" sz="2000" baseline="0" dirty="0" smtClean="0">
                <a:latin typeface="+mj-lt"/>
              </a:rPr>
              <a:t>If you do include </a:t>
            </a:r>
            <a:r>
              <a:rPr lang="en-US" sz="2000" i="1" baseline="0" dirty="0" smtClean="0">
                <a:latin typeface="+mj-lt"/>
              </a:rPr>
              <a:t>http://</a:t>
            </a:r>
            <a:r>
              <a:rPr lang="en-US" sz="2000" baseline="0" dirty="0" smtClean="0">
                <a:latin typeface="+mj-lt"/>
              </a:rPr>
              <a:t> and the server name, it will work as long as your site remains on the same server.</a:t>
            </a:r>
          </a:p>
          <a:p>
            <a:endParaRPr lang="en-US" sz="2000" baseline="0" dirty="0" smtClean="0">
              <a:latin typeface="+mj-lt"/>
            </a:endParaRPr>
          </a:p>
          <a:p>
            <a:r>
              <a:rPr lang="en-US" sz="2000" baseline="0" dirty="0" smtClean="0">
                <a:latin typeface="+mj-lt"/>
              </a:rPr>
              <a:t>But, if you ever move your Web site to another server, all of the internal links would break.</a:t>
            </a:r>
            <a:endParaRPr lang="en-US" sz="2000" dirty="0">
              <a:latin typeface="+mj-lt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243091-1DF3-4E3E-85CE-60ED4D8D395F}" type="slidenum">
              <a:rPr lang="en-US"/>
              <a:pPr/>
              <a:t>10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kern="1200" baseline="0" dirty="0" smtClean="0">
                <a:solidFill>
                  <a:schemeClr val="tx1"/>
                </a:solidFill>
                <a:latin typeface="+mj-lt"/>
                <a:ea typeface="+mn-ea"/>
                <a:cs typeface="Arial" charset="0"/>
              </a:rPr>
              <a:t>The previous example assumes that the page you are creating and the page it links to are in the same directory on the server.</a:t>
            </a:r>
          </a:p>
          <a:p>
            <a:endParaRPr lang="en-US" sz="2000" kern="1200" baseline="0" dirty="0" smtClean="0">
              <a:solidFill>
                <a:schemeClr val="tx1"/>
              </a:solidFill>
              <a:latin typeface="+mj-lt"/>
              <a:ea typeface="+mn-ea"/>
              <a:cs typeface="Arial" charset="0"/>
            </a:endParaRPr>
          </a:p>
          <a:p>
            <a:r>
              <a:rPr lang="en-US" sz="2000" kern="1200" baseline="0" dirty="0" smtClean="0">
                <a:solidFill>
                  <a:schemeClr val="tx1"/>
                </a:solidFill>
                <a:latin typeface="+mj-lt"/>
                <a:ea typeface="+mn-ea"/>
                <a:cs typeface="Arial" charset="0"/>
              </a:rPr>
              <a:t>If they are not, you must also include the path to the file.</a:t>
            </a:r>
          </a:p>
          <a:p>
            <a:endParaRPr lang="en-US" sz="2000" kern="1200" baseline="0" dirty="0" smtClean="0">
              <a:solidFill>
                <a:schemeClr val="tx1"/>
              </a:solidFill>
              <a:latin typeface="+mj-lt"/>
              <a:ea typeface="+mn-ea"/>
              <a:cs typeface="Arial" charset="0"/>
            </a:endParaRPr>
          </a:p>
          <a:p>
            <a:r>
              <a:rPr lang="en-US" sz="2000" kern="1200" baseline="0" dirty="0" smtClean="0">
                <a:solidFill>
                  <a:schemeClr val="tx1"/>
                </a:solidFill>
                <a:latin typeface="+mj-lt"/>
                <a:ea typeface="+mn-ea"/>
                <a:cs typeface="Arial" charset="0"/>
              </a:rPr>
              <a:t>In this example, the link is to a file called </a:t>
            </a:r>
            <a:r>
              <a:rPr lang="en-US" sz="2000" i="1" kern="1200" baseline="0" dirty="0" smtClean="0">
                <a:solidFill>
                  <a:schemeClr val="tx1"/>
                </a:solidFill>
                <a:latin typeface="+mj-lt"/>
                <a:ea typeface="+mn-ea"/>
                <a:cs typeface="Arial" charset="0"/>
              </a:rPr>
              <a:t>prices.htm</a:t>
            </a:r>
            <a:r>
              <a:rPr lang="en-US" sz="2000" kern="1200" baseline="0" dirty="0" smtClean="0">
                <a:solidFill>
                  <a:schemeClr val="tx1"/>
                </a:solidFill>
                <a:latin typeface="+mj-lt"/>
                <a:ea typeface="+mn-ea"/>
                <a:cs typeface="Arial" charset="0"/>
              </a:rPr>
              <a:t> which is in a sub-directory called </a:t>
            </a:r>
            <a:r>
              <a:rPr lang="en-US" sz="2000" i="1" kern="1200" baseline="0" dirty="0" smtClean="0">
                <a:solidFill>
                  <a:schemeClr val="tx1"/>
                </a:solidFill>
                <a:latin typeface="+mj-lt"/>
                <a:ea typeface="+mn-ea"/>
                <a:cs typeface="Arial" charset="0"/>
              </a:rPr>
              <a:t>products</a:t>
            </a:r>
            <a:r>
              <a:rPr lang="en-US" sz="2000" kern="1200" baseline="0" dirty="0" smtClean="0">
                <a:solidFill>
                  <a:schemeClr val="tx1"/>
                </a:solidFill>
                <a:latin typeface="+mj-lt"/>
                <a:ea typeface="+mn-ea"/>
                <a:cs typeface="Arial" charset="0"/>
              </a:rPr>
              <a:t>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We saw how to create links in Web pages, distinguishing between links to pages on external sites and links to pages on the same site.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A8CE41-4E3A-421E-9544-933573572CA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5073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9B0D9C-18E0-45C5-98B6-DAD93DC216C5}" type="slidenum">
              <a:rPr lang="en-US"/>
              <a:pPr/>
              <a:t>12</a:t>
            </a:fld>
            <a:endParaRPr lang="en-US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8F592C-09F7-4C1C-B91B-CCCD0003423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269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89CB6C-67C8-4C9F-9BA3-4032CB4486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241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999244-8808-4990-AE68-83A7AAD728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47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29B94E-9F65-401D-AE9E-A9D885F21CD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8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4CBA8D-E882-4245-BF73-2D4B5552E05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95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243152-C5DF-4093-B012-8E6BABDD25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966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342D6A-315E-4603-98AD-0EC787DAF6C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103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B206E8-8637-47ED-9F0B-C5D4662187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645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B9EA8D-D3E3-4C8B-A7A5-6F5FFB11A58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481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6119A6-8588-4F48-94D5-32FFA57355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363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8F400C-854D-4FFC-B8F6-798870C21CD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58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DB76713-7A5C-4AA5-9F64-62189F6B266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3schools.com/html/html_links.asp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500" y="351311"/>
            <a:ext cx="8001000" cy="1470025"/>
          </a:xfrm>
        </p:spPr>
        <p:txBody>
          <a:bodyPr/>
          <a:lstStyle/>
          <a:p>
            <a:r>
              <a:rPr lang="en-US" sz="3200" dirty="0">
                <a:latin typeface="Calibri" pitchFamily="34" charset="0"/>
                <a:cs typeface="Calibri" pitchFamily="34" charset="0"/>
              </a:rPr>
              <a:t>Creating hyperlinks with the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&lt;a</a:t>
            </a:r>
            <a:r>
              <a:rPr lang="en-US" sz="3200" i="1" dirty="0" smtClean="0">
                <a:latin typeface="Calibri" pitchFamily="34" charset="0"/>
                <a:cs typeface="Calibri" pitchFamily="34" charset="0"/>
              </a:rPr>
              <a:t>&gt; </a:t>
            </a:r>
            <a:r>
              <a:rPr lang="en-US" sz="3200" dirty="0">
                <a:latin typeface="Calibri" pitchFamily="34" charset="0"/>
                <a:cs typeface="Calibri" pitchFamily="34" charset="0"/>
              </a:rPr>
              <a:t>tag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019800"/>
            <a:ext cx="838200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914400" y="2477984"/>
            <a:ext cx="82296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8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Skills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: using the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&lt;a</a:t>
            </a:r>
            <a:r>
              <a:rPr lang="en-US" sz="2800" i="1" dirty="0" smtClean="0">
                <a:latin typeface="Calibri" pitchFamily="34" charset="0"/>
                <a:cs typeface="Calibri" pitchFamily="34" charset="0"/>
              </a:rPr>
              <a:t>&gt;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tag  </a:t>
            </a:r>
          </a:p>
          <a:p>
            <a:pPr>
              <a:spcBef>
                <a:spcPct val="20000"/>
              </a:spcBef>
            </a:pPr>
            <a:r>
              <a:rPr lang="en-US" sz="28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IT concepts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: 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tag, attribute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676400" y="5940753"/>
            <a:ext cx="6629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1400" dirty="0">
                <a:latin typeface="Calibri" pitchFamily="34" charset="0"/>
                <a:cs typeface="Calibri" pitchFamily="34" charset="0"/>
              </a:rPr>
              <a:t>This work is licensed under a Creative Commons Attribution-Noncommercial-Share Alike 3.0 License.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08101"/>
            <a:ext cx="9144000" cy="715963"/>
          </a:xfrm>
        </p:spPr>
        <p:txBody>
          <a:bodyPr>
            <a:noAutofit/>
          </a:bodyPr>
          <a:lstStyle/>
          <a:p>
            <a:r>
              <a:rPr lang="en-US" sz="3200" dirty="0">
                <a:latin typeface="Calibri" pitchFamily="34" charset="0"/>
                <a:cs typeface="Calibri" pitchFamily="34" charset="0"/>
              </a:rPr>
              <a:t>Where does this topic fit?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92984" y="1566301"/>
            <a:ext cx="6159721" cy="48768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Calibri" pitchFamily="34" charset="0"/>
                <a:cs typeface="Calibri" pitchFamily="34" charset="0"/>
              </a:rPr>
              <a:t>Internet concepts</a:t>
            </a:r>
          </a:p>
          <a:p>
            <a:pPr lvl="1"/>
            <a:r>
              <a:rPr lang="en-US" dirty="0" smtClean="0">
                <a:latin typeface="Calibri" pitchFamily="34" charset="0"/>
                <a:cs typeface="Calibri" pitchFamily="34" charset="0"/>
              </a:rPr>
              <a:t>Applications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dirty="0" smtClean="0">
                <a:latin typeface="Calibri" pitchFamily="34" charset="0"/>
                <a:cs typeface="Calibri" pitchFamily="34" charset="0"/>
              </a:rPr>
              <a:t>Technology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dirty="0">
                <a:latin typeface="Calibri" pitchFamily="34" charset="0"/>
                <a:cs typeface="Calibri" pitchFamily="34" charset="0"/>
              </a:rPr>
              <a:t>Implications</a:t>
            </a:r>
          </a:p>
          <a:p>
            <a:r>
              <a:rPr lang="en-US" sz="2800" dirty="0">
                <a:latin typeface="Calibri" pitchFamily="34" charset="0"/>
                <a:cs typeface="Calibri" pitchFamily="34" charset="0"/>
              </a:rPr>
              <a:t>Internet skills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Application </a:t>
            </a:r>
            <a:r>
              <a:rPr lang="en-US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development (Web)</a:t>
            </a:r>
            <a:endParaRPr lang="en-US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dirty="0">
                <a:latin typeface="Calibri" pitchFamily="34" charset="0"/>
                <a:cs typeface="Calibri" pitchFamily="34" charset="0"/>
              </a:rPr>
              <a:t>Content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creation</a:t>
            </a:r>
          </a:p>
          <a:p>
            <a:pPr lvl="1"/>
            <a:r>
              <a:rPr lang="en-US" dirty="0" smtClean="0">
                <a:latin typeface="Calibri" pitchFamily="34" charset="0"/>
                <a:cs typeface="Calibri" pitchFamily="34" charset="0"/>
              </a:rPr>
              <a:t>User skills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40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0" y="308418"/>
            <a:ext cx="9144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200" dirty="0" smtClean="0">
                <a:latin typeface="Calibri" pitchFamily="34" charset="0"/>
                <a:cs typeface="Calibri" pitchFamily="34" charset="0"/>
              </a:rPr>
              <a:t>Hypertext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1211540" y="1597302"/>
            <a:ext cx="15064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Hypertext: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584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897" y="1509837"/>
            <a:ext cx="3474227" cy="1833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211539" y="4224649"/>
            <a:ext cx="15913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Linear text: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82897" y="4224650"/>
            <a:ext cx="3323346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Table of contents</a:t>
            </a:r>
          </a:p>
          <a:p>
            <a:endParaRPr lang="en-US" sz="800" dirty="0">
              <a:latin typeface="Calibri" pitchFamily="34" charset="0"/>
              <a:cs typeface="Calibri" pitchFamily="34" charset="0"/>
            </a:endParaRPr>
          </a:p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Chapter 1		  1</a:t>
            </a:r>
          </a:p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Chapter 2		10</a:t>
            </a:r>
          </a:p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Chapter 3		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82897" y="5727373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. . .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862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427" y="630182"/>
            <a:ext cx="447586" cy="447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96782" y="622911"/>
            <a:ext cx="6088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Which two things must we specify in a link?</a:t>
            </a:r>
            <a:endParaRPr lang="en-US" sz="2400" dirty="0"/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058" y="1739307"/>
            <a:ext cx="6845885" cy="4148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9153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058" y="1739307"/>
            <a:ext cx="6845885" cy="4148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73614" y="398903"/>
            <a:ext cx="31967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dirty="0" smtClean="0">
                <a:latin typeface="Calibri" pitchFamily="34" charset="0"/>
                <a:cs typeface="Calibri" pitchFamily="34" charset="0"/>
              </a:rPr>
              <a:t>Link text and target</a:t>
            </a:r>
            <a:endParaRPr lang="en-US" sz="30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725850" y="4294980"/>
            <a:ext cx="440872" cy="0"/>
          </a:xfrm>
          <a:prstGeom prst="straightConnector1">
            <a:avLst/>
          </a:prstGeom>
          <a:ln w="539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918142" y="5082720"/>
            <a:ext cx="0" cy="462643"/>
          </a:xfrm>
          <a:prstGeom prst="straightConnector1">
            <a:avLst/>
          </a:prstGeom>
          <a:ln w="539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361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0" y="2160588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  <a:cs typeface="Calibri" pitchFamily="34" charset="0"/>
              </a:rPr>
              <a:t>&lt;a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href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= “http://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www.abc.com/prices”&gt;ABC prices&lt;/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a&gt;</a:t>
            </a: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514350"/>
            <a:ext cx="9144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  <a:cs typeface="Calibri" pitchFamily="34" charset="0"/>
              </a:rPr>
              <a:t>HTML for this example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6175375" y="3730625"/>
            <a:ext cx="171643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400">
                <a:latin typeface="Calibri" pitchFamily="34" charset="0"/>
                <a:cs typeface="Calibri" pitchFamily="34" charset="0"/>
              </a:rPr>
              <a:t>The link text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2711450" y="3759200"/>
            <a:ext cx="26405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The link destination</a:t>
            </a:r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H="1" flipV="1">
            <a:off x="4122738" y="2819400"/>
            <a:ext cx="6350" cy="9747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 flipH="1" flipV="1">
            <a:off x="7075488" y="2779713"/>
            <a:ext cx="6350" cy="9747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0" y="3051175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  <a:cs typeface="Calibri" pitchFamily="34" charset="0"/>
              </a:rPr>
              <a:t>&lt;a </a:t>
            </a:r>
            <a:r>
              <a:rPr lang="en-US" sz="3200" dirty="0" err="1">
                <a:latin typeface="Calibri" pitchFamily="34" charset="0"/>
                <a:cs typeface="Calibri" pitchFamily="34" charset="0"/>
              </a:rPr>
              <a:t>href</a:t>
            </a:r>
            <a:r>
              <a:rPr lang="en-US" sz="3200" dirty="0">
                <a:latin typeface="Calibri" pitchFamily="34" charset="0"/>
                <a:cs typeface="Calibri" pitchFamily="34" charset="0"/>
              </a:rPr>
              <a:t> = “link destination”&gt; link text &lt;/a&gt;</a:t>
            </a:r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0" y="633103"/>
            <a:ext cx="9144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  <a:cs typeface="Calibri" pitchFamily="34" charset="0"/>
              </a:rPr>
              <a:t>The general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form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514350"/>
            <a:ext cx="9144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  <a:cs typeface="Calibri" pitchFamily="34" charset="0"/>
              </a:rPr>
              <a:t>Link to a page on a different server</a:t>
            </a:r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 flipH="1" flipV="1">
            <a:off x="4054366" y="3084526"/>
            <a:ext cx="9525" cy="598488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0" y="2540983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  <a:cs typeface="Calibri" pitchFamily="34" charset="0"/>
              </a:rPr>
              <a:t>&lt;a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href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= “http://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www.abc.com/prices”&gt;ABC prices&lt;/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a&gt;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H="1" flipV="1">
            <a:off x="2353936" y="3053420"/>
            <a:ext cx="9525" cy="598488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0" y="2684463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  <a:cs typeface="Calibri" pitchFamily="34" charset="0"/>
              </a:rPr>
              <a:t>&lt;a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href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=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“prices.htm”&gt;ABC prices&lt;/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a&gt;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514350"/>
            <a:ext cx="9144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  <a:cs typeface="Calibri" pitchFamily="34" charset="0"/>
              </a:rPr>
              <a:t>Link to a page on your own server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0" y="2684463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  <a:cs typeface="Calibri" pitchFamily="34" charset="0"/>
              </a:rPr>
              <a:t>&lt;a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href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=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“products/prices.htm”&gt;ABC prices&lt;/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a&gt;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514350"/>
            <a:ext cx="9144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  <a:cs typeface="Calibri" pitchFamily="34" charset="0"/>
              </a:rPr>
              <a:t>Link to a page on your own server</a:t>
            </a:r>
          </a:p>
        </p:txBody>
      </p:sp>
    </p:spTree>
    <p:extLst>
      <p:ext uri="{BB962C8B-B14F-4D97-AF65-F5344CB8AC3E}">
        <p14:creationId xmlns:p14="http://schemas.microsoft.com/office/powerpoint/2010/main" val="2151665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84384" y="454785"/>
            <a:ext cx="17752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latin typeface="Calibri" pitchFamily="34" charset="0"/>
                <a:cs typeface="Calibri" pitchFamily="34" charset="0"/>
              </a:rPr>
              <a:t>Summary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506" y="1990297"/>
            <a:ext cx="5616985" cy="347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680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1448646" y="1882857"/>
            <a:ext cx="6246709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itchFamily="34" charset="0"/>
                <a:cs typeface="Calibri" pitchFamily="34" charset="0"/>
              </a:rPr>
              <a:t>What happens if you misspell the link destination?</a:t>
            </a:r>
          </a:p>
          <a:p>
            <a:endParaRPr lang="en-US" sz="2000" dirty="0">
              <a:latin typeface="Calibri" pitchFamily="34" charset="0"/>
              <a:cs typeface="Calibri" pitchFamily="34" charset="0"/>
            </a:endParaRPr>
          </a:p>
          <a:p>
            <a:r>
              <a:rPr lang="en-US" sz="2000" dirty="0">
                <a:latin typeface="Calibri" pitchFamily="34" charset="0"/>
                <a:cs typeface="Calibri" pitchFamily="34" charset="0"/>
              </a:rPr>
              <a:t>What happens if you misspell the link text?</a:t>
            </a:r>
          </a:p>
          <a:p>
            <a:endParaRPr lang="en-US" sz="2000" dirty="0">
              <a:latin typeface="Calibri" pitchFamily="34" charset="0"/>
              <a:cs typeface="Calibri" pitchFamily="34" charset="0"/>
            </a:endParaRPr>
          </a:p>
          <a:p>
            <a:r>
              <a:rPr lang="en-US" sz="2000" dirty="0">
                <a:latin typeface="Calibri" pitchFamily="34" charset="0"/>
                <a:cs typeface="Calibri" pitchFamily="34" charset="0"/>
              </a:rPr>
              <a:t>What happens if you leave </a:t>
            </a:r>
            <a:r>
              <a:rPr lang="en-US" sz="2000" i="1" dirty="0" smtClean="0">
                <a:latin typeface="Calibri" pitchFamily="34" charset="0"/>
                <a:cs typeface="Calibri" pitchFamily="34" charset="0"/>
              </a:rPr>
              <a:t>http:// 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off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of an external link?</a:t>
            </a:r>
          </a:p>
          <a:p>
            <a:endParaRPr lang="en-US" sz="2000" dirty="0">
              <a:latin typeface="Calibri" pitchFamily="34" charset="0"/>
              <a:cs typeface="Calibri" pitchFamily="34" charset="0"/>
            </a:endParaRPr>
          </a:p>
          <a:p>
            <a:r>
              <a:rPr lang="en-US" sz="2000" dirty="0">
                <a:latin typeface="Calibri" pitchFamily="34" charset="0"/>
                <a:cs typeface="Calibri" pitchFamily="34" charset="0"/>
              </a:rPr>
              <a:t>What happens if you include </a:t>
            </a:r>
            <a:r>
              <a:rPr lang="en-US" sz="2000" i="1" dirty="0">
                <a:latin typeface="Calibri" pitchFamily="34" charset="0"/>
                <a:cs typeface="Calibri" pitchFamily="34" charset="0"/>
              </a:rPr>
              <a:t>http://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in a local link?</a:t>
            </a:r>
          </a:p>
          <a:p>
            <a:endParaRPr lang="en-US" sz="2000" dirty="0">
              <a:latin typeface="Calibri" pitchFamily="34" charset="0"/>
              <a:cs typeface="Calibri" pitchFamily="34" charset="0"/>
            </a:endParaRPr>
          </a:p>
          <a:p>
            <a:r>
              <a:rPr lang="en-US" sz="2000" dirty="0">
                <a:latin typeface="Calibri" pitchFamily="34" charset="0"/>
                <a:cs typeface="Calibri" pitchFamily="34" charset="0"/>
              </a:rPr>
              <a:t>Is </a:t>
            </a:r>
            <a:r>
              <a:rPr lang="en-US" sz="2000" i="1" dirty="0" err="1">
                <a:latin typeface="Calibri" pitchFamily="34" charset="0"/>
                <a:cs typeface="Calibri" pitchFamily="34" charset="0"/>
              </a:rPr>
              <a:t>href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a tag, value, attribute or neither?</a:t>
            </a:r>
          </a:p>
          <a:p>
            <a:endParaRPr lang="en-US" sz="2000" dirty="0">
              <a:latin typeface="Calibri" pitchFamily="34" charset="0"/>
              <a:cs typeface="Calibri" pitchFamily="34" charset="0"/>
            </a:endParaRPr>
          </a:p>
          <a:p>
            <a:r>
              <a:rPr lang="en-US" sz="2000" dirty="0">
                <a:latin typeface="Calibri" pitchFamily="34" charset="0"/>
                <a:cs typeface="Calibri" pitchFamily="34" charset="0"/>
              </a:rPr>
              <a:t>Is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&lt;</a:t>
            </a:r>
            <a:r>
              <a:rPr lang="en-US" sz="2000" i="1" dirty="0" smtClean="0">
                <a:latin typeface="Calibri" pitchFamily="34" charset="0"/>
                <a:cs typeface="Calibri" pitchFamily="34" charset="0"/>
              </a:rPr>
              <a:t>a&gt;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a tag, value, attribute or neither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?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99528" y="617517"/>
            <a:ext cx="35449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latin typeface="Calibri" pitchFamily="34" charset="0"/>
                <a:cs typeface="Calibri" pitchFamily="34" charset="0"/>
              </a:rPr>
              <a:t>Self-study questions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0493" y="3105835"/>
            <a:ext cx="62630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W3schools tutorial on HTML links:</a:t>
            </a:r>
          </a:p>
          <a:p>
            <a:r>
              <a:rPr lang="en-US" sz="2400" dirty="0" smtClean="0">
                <a:latin typeface="Calibri" pitchFamily="34" charset="0"/>
                <a:cs typeface="Calibri" pitchFamily="34" charset="0"/>
                <a:hlinkClick r:id="rId2"/>
              </a:rPr>
              <a:t>http://www.w3schools.com/html/html_links.asp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16862" y="1093713"/>
            <a:ext cx="17102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latin typeface="Calibri" pitchFamily="34" charset="0"/>
                <a:cs typeface="Calibri" pitchFamily="34" charset="0"/>
              </a:rPr>
              <a:t>Resource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29028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3193</TotalTime>
  <Words>854</Words>
  <Application>Microsoft Office PowerPoint</Application>
  <PresentationFormat>On-screen Show (4:3)</PresentationFormat>
  <Paragraphs>109</Paragraphs>
  <Slides>13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Default Design</vt:lpstr>
      <vt:lpstr>Creating hyperlinks with the &lt;a&gt; tag</vt:lpstr>
      <vt:lpstr>Where does this topic fit?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CSUDH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hyperlinks with the a tag</dc:title>
  <dc:creator>Larry Press</dc:creator>
  <cp:lastModifiedBy>Larry</cp:lastModifiedBy>
  <cp:revision>29</cp:revision>
  <dcterms:created xsi:type="dcterms:W3CDTF">2010-04-06T03:08:32Z</dcterms:created>
  <dcterms:modified xsi:type="dcterms:W3CDTF">2012-11-27T14:30:17Z</dcterms:modified>
</cp:coreProperties>
</file>